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84" r:id="rId2"/>
    <p:sldMasterId id="2147483689" r:id="rId3"/>
  </p:sldMasterIdLst>
  <p:notesMasterIdLst>
    <p:notesMasterId r:id="rId24"/>
  </p:notesMasterIdLst>
  <p:sldIdLst>
    <p:sldId id="256" r:id="rId4"/>
    <p:sldId id="268" r:id="rId5"/>
    <p:sldId id="269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6" r:id="rId20"/>
    <p:sldId id="288" r:id="rId21"/>
    <p:sldId id="283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31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200" lvl="1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800" lvl="2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400" lvl="3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8000" lvl="4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600" lvl="5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200" lvl="6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800" lvl="7" indent="-457200" algn="ctr">
              <a:spcBef>
                <a:spcPts val="21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400" lvl="8" indent="-457200" algn="ctr">
              <a:spcBef>
                <a:spcPts val="2135"/>
              </a:spcBef>
              <a:spcAft>
                <a:spcPts val="2135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0195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1pPr>
            <a:lvl2pPr marL="1219200" lvl="1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2pPr>
            <a:lvl3pPr marL="1828800" lvl="2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3pPr>
            <a:lvl4pPr marL="2438400" lvl="3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4pPr>
            <a:lvl5pPr marL="3048000" lvl="4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5pPr>
            <a:lvl6pPr marL="3657600" lvl="5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6pPr>
            <a:lvl7pPr marL="4267200" lvl="6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7pPr>
            <a:lvl8pPr marL="4876800" lvl="7" indent="-4019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8pPr>
            <a:lvl9pPr marL="5486400" lvl="8" indent="-40195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13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13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CREDITS: This presentation template was created by </a:t>
            </a:r>
            <a:r>
              <a:rPr lang="en-GB" sz="1300">
                <a:solidFill>
                  <a:schemeClr val="accent1"/>
                </a:solidFill>
                <a:uFill>
                  <a:noFill/>
                </a:u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3"/>
              </a:rPr>
              <a:t>Slidesgo</a:t>
            </a:r>
            <a:r>
              <a:rPr lang="en-GB" sz="1300">
                <a:solidFill>
                  <a:schemeClr val="accen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, including icons by </a:t>
            </a:r>
            <a:r>
              <a:rPr lang="en-GB" sz="1300">
                <a:solidFill>
                  <a:schemeClr val="accent1"/>
                </a:solidFill>
                <a:uFill>
                  <a:noFill/>
                </a:u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4"/>
              </a:rPr>
              <a:t>Flaticon</a:t>
            </a:r>
            <a:r>
              <a:rPr lang="en-GB" sz="1300">
                <a:solidFill>
                  <a:schemeClr val="accen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, and infographics &amp; images by </a:t>
            </a:r>
            <a:r>
              <a:rPr lang="en-GB" sz="1300">
                <a:solidFill>
                  <a:schemeClr val="accent1"/>
                </a:solidFill>
                <a:uFill>
                  <a:noFill/>
                </a:u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  <a:hlinkClick r:id="rId5"/>
              </a:rPr>
              <a:t>Freepik</a:t>
            </a:r>
            <a:r>
              <a:rPr lang="en-GB" sz="1300">
                <a:solidFill>
                  <a:schemeClr val="accent1"/>
                </a:solidFill>
                <a:latin typeface="Montserrat Medium" panose="00000600000000000000"/>
                <a:ea typeface="Montserrat Medium" panose="00000600000000000000"/>
                <a:cs typeface="Montserrat Medium" panose="00000600000000000000"/>
                <a:sym typeface="Montserrat Medium" panose="00000600000000000000"/>
              </a:rPr>
              <a:t>. </a:t>
            </a:r>
            <a:endParaRPr sz="1300">
              <a:solidFill>
                <a:schemeClr val="accen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Montserrat Medium" panose="00000600000000000000"/>
              <a:ea typeface="Montserrat Medium" panose="00000600000000000000"/>
              <a:cs typeface="Montserrat Medium" panose="00000600000000000000"/>
              <a:sym typeface="Montserrat Medium" panose="0000060000000000000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4CEFD356-880E-4634-975C-BD2DEB995CB7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67DAC42A-DEAF-4A7D-B52F-CB5A579D5D60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4AB33DD2-B8F6-4D8F-B96E-0F5707A865BA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2A04AF66-859B-4598-AD83-8590F9662C4D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851AB74-BF73-4BAE-85AE-EC4F8E785EA9}" type="datetime1">
              <a:rPr lang="en-US" smtClean="0"/>
              <a:t>11/13/2024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64F5-F0F1-4F7D-91DA-11121595CDD3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1BE06894-4CAB-46F7-B15E-18D3D1A78B00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pPr eaLnBrk="1" latinLnBrk="0" hangingPunct="1"/>
            <a:fld id="{21F4EDCC-96FE-4CC1-BE26-3F7C4037265E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0F2BEE5D-9A19-406A-95B1-2B465EF2961A}" type="datetime1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8E35D5C-9F60-4055-AE23-332F1EB33A77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2F67132-1262-4A8B-8810-4B486F070CE5}" type="datetime1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2BE3AAF-63DD-4EDA-93C5-7D260FD48E2F}" type="datetime1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pPr eaLnBrk="1" latinLnBrk="0" hangingPunct="1"/>
            <a:fld id="{B1AB6AB4-7B5B-4AB6-8B1D-2C58FFC29863}" type="datetime1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8E39444A-1ED8-4344-8141-96694ABF4C23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3DF4439B-D384-428A-B4BA-028E6BD060F2}" type="datetime1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4005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1pPr>
            <a:lvl2pPr marL="1219200" lvl="1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2pPr>
            <a:lvl3pPr marL="1828800" lvl="2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3pPr>
            <a:lvl4pPr marL="2438400" lvl="3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4pPr>
            <a:lvl5pPr marL="3048000" lvl="4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5pPr>
            <a:lvl6pPr marL="3657600" lvl="5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6pPr>
            <a:lvl7pPr marL="4267200" lvl="6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7pPr>
            <a:lvl8pPr marL="4876800" lvl="7" indent="-440055" rtl="0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8pPr>
            <a:lvl9pPr marL="5486400" lvl="8" indent="-440055" rtl="0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600" lvl="0" indent="-4235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200" lvl="1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800" lvl="2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400" lvl="3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8000" lvl="4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600" lvl="5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200" lvl="6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800" lvl="7" indent="-423545">
              <a:spcBef>
                <a:spcPts val="2135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400" lvl="8" indent="-423545">
              <a:spcBef>
                <a:spcPts val="2135"/>
              </a:spcBef>
              <a:spcAft>
                <a:spcPts val="2135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 panose="00000900000000000000"/>
              <a:buNone/>
              <a:defRPr sz="2800">
                <a:solidFill>
                  <a:schemeClr val="lt1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 panose="00000500000000000000"/>
              <a:buNone/>
              <a:defRPr sz="2800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 panose="00000500000000000000"/>
              <a:buChar char="●"/>
              <a:defRPr sz="1800"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●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 panose="00000500000000000000"/>
              <a:buChar char="○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 panose="00000500000000000000"/>
              <a:buChar char="■"/>
              <a:defRPr>
                <a:solidFill>
                  <a:schemeClr val="dk2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9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52642B9C-0225-490B-850A-65A46D86C555}" type="datetime1">
              <a:rPr lang="en-US" smtClean="0"/>
              <a:t>11/13/2024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r>
              <a:rPr kumimoji="0" lang="en-US" smtClean="0">
                <a:solidFill>
                  <a:srgbClr val="FFFFFF"/>
                </a:solidFill>
              </a:rPr>
              <a:t>BLOCKCHAIN-BASED CARBON CREDIT SYSTEM</a:t>
            </a:r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 panose="05020102010507070707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 panose="05000000000000000000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 panose="05020102010507070707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 panose="05000000000000000000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" y="2703443"/>
            <a:ext cx="12191999" cy="415455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400" i="1" dirty="0" err="1" smtClean="0"/>
              <a:t>gUiDED</a:t>
            </a:r>
            <a:r>
              <a:rPr lang="en-US" sz="1400" i="1" dirty="0" smtClean="0"/>
              <a:t> BY</a:t>
            </a:r>
          </a:p>
          <a:p>
            <a:r>
              <a:rPr lang="en-US" sz="1800" dirty="0" err="1" smtClean="0"/>
              <a:t>mrs.</a:t>
            </a:r>
            <a:r>
              <a:rPr lang="en-US" sz="1800" dirty="0" smtClean="0"/>
              <a:t> </a:t>
            </a:r>
            <a:r>
              <a:rPr lang="en-US" sz="1800" dirty="0" err="1" smtClean="0"/>
              <a:t>Parvati</a:t>
            </a:r>
            <a:r>
              <a:rPr lang="en-US" sz="1800" dirty="0" smtClean="0"/>
              <a:t> </a:t>
            </a:r>
            <a:r>
              <a:rPr lang="en-US" sz="1800" dirty="0" err="1" smtClean="0"/>
              <a:t>bhadre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dirty="0" smtClean="0"/>
          </a:p>
          <a:p>
            <a:r>
              <a:rPr lang="en-US" dirty="0" smtClean="0"/>
              <a:t>Department of information technology (2019 course)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 </a:t>
            </a:r>
            <a:r>
              <a:rPr lang="en-US" dirty="0" err="1" smtClean="0"/>
              <a:t>patil</a:t>
            </a:r>
            <a:r>
              <a:rPr lang="en-US" dirty="0" smtClean="0"/>
              <a:t> college of engineering, </a:t>
            </a:r>
            <a:r>
              <a:rPr lang="en-US" dirty="0" err="1" smtClean="0"/>
              <a:t>akurdi</a:t>
            </a:r>
            <a:r>
              <a:rPr lang="en-US" dirty="0" smtClean="0"/>
              <a:t>, pune-44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0"/>
            <a:ext cx="12191999" cy="2305318"/>
          </a:xfrm>
        </p:spPr>
        <p:txBody>
          <a:bodyPr>
            <a:normAutofit/>
          </a:bodyPr>
          <a:lstStyle/>
          <a:p>
            <a:r>
              <a:rPr lang="en-US" sz="1600" b="1" i="1" dirty="0" smtClean="0">
                <a:solidFill>
                  <a:schemeClr val="tx1"/>
                </a:solidFill>
              </a:rPr>
              <a:t>B.E. Project Stage-I Presentation Report</a:t>
            </a:r>
            <a:br>
              <a:rPr lang="en-US" sz="1600" b="1" i="1" dirty="0" smtClean="0">
                <a:solidFill>
                  <a:schemeClr val="tx1"/>
                </a:solidFill>
              </a:rPr>
            </a:br>
            <a:r>
              <a:rPr lang="en-US" sz="1600" b="1" i="1" dirty="0" smtClean="0">
                <a:solidFill>
                  <a:schemeClr val="tx1"/>
                </a:solidFill>
              </a:rPr>
              <a:t>on</a:t>
            </a:r>
            <a:r>
              <a:rPr lang="en-US" sz="1600" b="1" i="1" dirty="0" smtClean="0">
                <a:solidFill>
                  <a:schemeClr val="tx2"/>
                </a:solidFill>
              </a:rPr>
              <a:t/>
            </a:r>
            <a:br>
              <a:rPr lang="en-US" sz="1600" b="1" i="1" dirty="0" smtClean="0">
                <a:solidFill>
                  <a:schemeClr val="tx2"/>
                </a:solidFill>
              </a:rPr>
            </a:br>
            <a:r>
              <a:rPr lang="en-US" sz="3200" b="1" dirty="0" smtClean="0"/>
              <a:t>BLOCKCHAIN-BASED </a:t>
            </a:r>
            <a:br>
              <a:rPr lang="en-US" sz="3200" b="1" dirty="0" smtClean="0"/>
            </a:br>
            <a:r>
              <a:rPr lang="en-US" sz="3200" b="1" dirty="0" smtClean="0"/>
              <a:t>CARBON CREDIT ECOSYSTEM</a:t>
            </a:r>
            <a:endParaRPr lang="en-US" sz="3200" b="1" dirty="0"/>
          </a:p>
        </p:txBody>
      </p:sp>
      <p:pic>
        <p:nvPicPr>
          <p:cNvPr id="4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0390" y="3859883"/>
            <a:ext cx="1571222" cy="1249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449705"/>
            <a:ext cx="9274810" cy="485140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2"/>
                </a:solidFill>
              </a:rPr>
              <a:t>Key </a:t>
            </a:r>
            <a:r>
              <a:rPr lang="en-US" sz="1800" b="1" dirty="0">
                <a:solidFill>
                  <a:schemeClr val="tx2"/>
                </a:solidFill>
              </a:rPr>
              <a:t>Stakeholders in the </a:t>
            </a:r>
            <a:r>
              <a:rPr lang="en-US" sz="1800" b="1" dirty="0" smtClean="0">
                <a:solidFill>
                  <a:schemeClr val="tx2"/>
                </a:solidFill>
              </a:rPr>
              <a:t>Ecosystem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Generators: </a:t>
            </a:r>
            <a:r>
              <a:rPr lang="en-US" sz="1800" dirty="0" smtClean="0"/>
              <a:t>Entities </a:t>
            </a:r>
            <a:r>
              <a:rPr lang="en-US" sz="1800" dirty="0"/>
              <a:t>generating carbon credits (e.g., wind farms, reforestation projects</a:t>
            </a:r>
            <a:r>
              <a:rPr lang="en-US" sz="1800" dirty="0" smtClean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Consumers</a:t>
            </a:r>
            <a:r>
              <a:rPr lang="en-US" sz="1800" b="1" dirty="0"/>
              <a:t>:</a:t>
            </a:r>
            <a:r>
              <a:rPr lang="en-US" sz="1800" dirty="0"/>
              <a:t> Carbon emitters, such as energy companies, purchasing credits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Validators</a:t>
            </a:r>
            <a:r>
              <a:rPr lang="en-US" sz="1800" b="1" dirty="0"/>
              <a:t>: </a:t>
            </a:r>
            <a:r>
              <a:rPr lang="en-US" sz="1800" dirty="0"/>
              <a:t>Accredited experts validating carbon credits and onboarding projects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Core Process Flow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Tokenization</a:t>
            </a:r>
            <a:r>
              <a:rPr lang="en-US" sz="1800" dirty="0" smtClean="0"/>
              <a:t>: Carbon </a:t>
            </a:r>
            <a:r>
              <a:rPr lang="en-US" sz="1800" dirty="0"/>
              <a:t>credits are converted into digital tokens on the </a:t>
            </a:r>
            <a:r>
              <a:rPr lang="en-US" sz="1800" dirty="0" err="1"/>
              <a:t>blockchain</a:t>
            </a:r>
            <a:r>
              <a:rPr lang="en-US" sz="1800" dirty="0"/>
              <a:t> after validation.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Trading Platform</a:t>
            </a:r>
            <a:r>
              <a:rPr lang="en-US" sz="1800" dirty="0"/>
              <a:t>: Decentralized exchange allows trading of carbon tokens, with prices determined by supply and demand.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Burning Mechanism</a:t>
            </a:r>
            <a:r>
              <a:rPr lang="en-US" sz="1800" dirty="0"/>
              <a:t>: Carbon tokens are retired (burned) using a "buy and burn" model. Successful burns reward participants with NFTs (Carbon Removal Certificates).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0669" y="1527048"/>
            <a:ext cx="5612097" cy="51699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Smart Contracts Overview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1: Registry </a:t>
            </a:r>
            <a:r>
              <a:rPr lang="en-US" sz="1600" b="1" dirty="0" smtClean="0"/>
              <a:t>System</a:t>
            </a:r>
          </a:p>
          <a:p>
            <a:pPr marL="0" indent="0">
              <a:buNone/>
            </a:pPr>
            <a:r>
              <a:rPr lang="en-US" sz="1600" dirty="0" smtClean="0"/>
              <a:t>Records </a:t>
            </a:r>
            <a:r>
              <a:rPr lang="en-US" sz="1600" dirty="0"/>
              <a:t>information for verifiers, credit-holders, and customers</a:t>
            </a:r>
            <a:r>
              <a:rPr lang="en-US" sz="16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2: Token </a:t>
            </a:r>
            <a:r>
              <a:rPr lang="en-US" sz="1600" b="1" dirty="0" smtClean="0"/>
              <a:t>Management</a:t>
            </a:r>
          </a:p>
          <a:p>
            <a:pPr marL="0" indent="0">
              <a:buNone/>
            </a:pPr>
            <a:r>
              <a:rPr lang="en-US" sz="1600" dirty="0" smtClean="0"/>
              <a:t>Approves</a:t>
            </a:r>
            <a:r>
              <a:rPr lang="en-US" sz="1600" dirty="0"/>
              <a:t>, mints, transfers, and burns carbon tokens. </a:t>
            </a:r>
            <a:endParaRPr lang="en-US" sz="16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3: Multi-Signature </a:t>
            </a:r>
            <a:r>
              <a:rPr lang="en-US" sz="1600" b="1" dirty="0" smtClean="0"/>
              <a:t>Verification</a:t>
            </a:r>
          </a:p>
          <a:p>
            <a:pPr marL="0" indent="0">
              <a:buNone/>
            </a:pPr>
            <a:r>
              <a:rPr lang="en-US" sz="1600" dirty="0" smtClean="0"/>
              <a:t>Facilitates </a:t>
            </a:r>
            <a:r>
              <a:rPr lang="en-US" sz="1600" dirty="0"/>
              <a:t>the verification of carbon token minting and burning. Requires approval </a:t>
            </a:r>
            <a:r>
              <a:rPr lang="en-US" sz="1600" dirty="0" smtClean="0"/>
              <a:t>from 70</a:t>
            </a:r>
            <a:r>
              <a:rPr lang="en-US" sz="1600" dirty="0"/>
              <a:t>% of verifiers</a:t>
            </a:r>
            <a:r>
              <a:rPr lang="en-US" sz="16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4: Automated Market Maker (AMM</a:t>
            </a:r>
            <a:r>
              <a:rPr lang="en-US" sz="1600" b="1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Automates </a:t>
            </a:r>
            <a:r>
              <a:rPr lang="en-US" sz="1600" dirty="0"/>
              <a:t>trading of carbon tokens with digital currencies. Incentivizes liquidity </a:t>
            </a:r>
            <a:r>
              <a:rPr lang="en-US" sz="1600" dirty="0" smtClean="0"/>
              <a:t>providers with </a:t>
            </a:r>
            <a:r>
              <a:rPr lang="en-US" sz="1600" dirty="0"/>
              <a:t>transaction fees and provides dynamic pricing.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66" y="1527048"/>
            <a:ext cx="5914879" cy="40182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2"/>
                </a:solidFill>
              </a:rPr>
              <a:t>Frontend</a:t>
            </a:r>
          </a:p>
          <a:p>
            <a:pPr marL="0" indent="0">
              <a:buNone/>
            </a:pP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User </a:t>
            </a:r>
            <a:r>
              <a:rPr lang="en-US" sz="1800" b="1" dirty="0" smtClean="0"/>
              <a:t>Dashboard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Centralized </a:t>
            </a:r>
            <a:r>
              <a:rPr lang="en-US" sz="1800" dirty="0"/>
              <a:t>view of activities, including carbon credits, tokens, and transactions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Carbon </a:t>
            </a:r>
            <a:r>
              <a:rPr lang="en-US" sz="1800" b="1" dirty="0"/>
              <a:t>Credit </a:t>
            </a:r>
            <a:r>
              <a:rPr lang="en-US" sz="1800" b="1" dirty="0" smtClean="0"/>
              <a:t>Management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Interfaces </a:t>
            </a:r>
            <a:r>
              <a:rPr lang="en-US" sz="1800" dirty="0"/>
              <a:t>for generators to submit projects and for buyers/sellers to trade tokens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Verification </a:t>
            </a:r>
            <a:r>
              <a:rPr lang="en-US" sz="1800" b="1" dirty="0"/>
              <a:t>and </a:t>
            </a:r>
            <a:r>
              <a:rPr lang="en-US" sz="1800" b="1" dirty="0" smtClean="0"/>
              <a:t>Validation</a:t>
            </a:r>
          </a:p>
          <a:p>
            <a:pPr marL="0" indent="0">
              <a:buNone/>
            </a:pPr>
            <a:r>
              <a:rPr lang="en-US" sz="1800" dirty="0" smtClean="0"/>
              <a:t>	Dashboards </a:t>
            </a:r>
            <a:r>
              <a:rPr lang="en-US" sz="1800" dirty="0"/>
              <a:t>for validators to review credits, with an audit trail for transparency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Marketplace Interaction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Integration </a:t>
            </a:r>
            <a:r>
              <a:rPr lang="en-US" sz="1800" dirty="0"/>
              <a:t>with AMM for trading and viewing liquidity pools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Security Features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Secure </a:t>
            </a:r>
            <a:r>
              <a:rPr lang="en-US" sz="1800" dirty="0"/>
              <a:t>login with multi-factor authentication and encrypted data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8059083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2"/>
                </a:solidFill>
              </a:rPr>
              <a:t>Tech Stack Overview</a:t>
            </a: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err="1" smtClean="0"/>
              <a:t>Blockchain</a:t>
            </a:r>
            <a:r>
              <a:rPr lang="en-US" sz="1800" b="1" dirty="0" smtClean="0"/>
              <a:t> Platform: </a:t>
            </a:r>
            <a:r>
              <a:rPr lang="en-US" sz="1800" dirty="0" err="1" smtClean="0"/>
              <a:t>Ethereum</a:t>
            </a:r>
            <a:r>
              <a:rPr lang="en-US" sz="1800" dirty="0" smtClean="0"/>
              <a:t> </a:t>
            </a:r>
            <a:r>
              <a:rPr lang="en-US" sz="1800" dirty="0"/>
              <a:t>– Provides a secure environment for deploying smart contracts and managing carbon </a:t>
            </a:r>
            <a:r>
              <a:rPr lang="en-US" sz="1800" dirty="0" smtClean="0"/>
              <a:t>credits.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Smart Contract </a:t>
            </a:r>
            <a:r>
              <a:rPr lang="en-US" sz="1800" b="1" dirty="0" smtClean="0"/>
              <a:t>Development: </a:t>
            </a:r>
            <a:r>
              <a:rPr lang="en-US" sz="1800" dirty="0" smtClean="0"/>
              <a:t>Solidity </a:t>
            </a:r>
            <a:r>
              <a:rPr lang="en-US" sz="1800" dirty="0"/>
              <a:t>– Language for writing smart contracts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Development Frameworks </a:t>
            </a:r>
            <a:r>
              <a:rPr lang="en-US" sz="1800" dirty="0"/>
              <a:t>: </a:t>
            </a:r>
            <a:r>
              <a:rPr lang="en-US" sz="1800" dirty="0" smtClean="0"/>
              <a:t>Truffle </a:t>
            </a:r>
            <a:r>
              <a:rPr lang="en-US" sz="1800" dirty="0"/>
              <a:t>– Framework for managing and deploying smart contracts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Front-End </a:t>
            </a:r>
            <a:r>
              <a:rPr lang="en-US" sz="1800" b="1" dirty="0" smtClean="0"/>
              <a:t>Integration: </a:t>
            </a:r>
            <a:r>
              <a:rPr lang="en-US" sz="1800" dirty="0" smtClean="0"/>
              <a:t>web3.js </a:t>
            </a:r>
            <a:r>
              <a:rPr lang="en-US" sz="1800" dirty="0"/>
              <a:t>– JavaScript library for interacting with the </a:t>
            </a:r>
            <a:r>
              <a:rPr lang="en-US" sz="1800" dirty="0" err="1"/>
              <a:t>Ethereum</a:t>
            </a:r>
            <a:r>
              <a:rPr lang="en-US" sz="1800" dirty="0"/>
              <a:t> </a:t>
            </a:r>
            <a:r>
              <a:rPr lang="en-US" sz="1800" dirty="0" err="1"/>
              <a:t>blockchain</a:t>
            </a:r>
            <a:r>
              <a:rPr lang="en-US" sz="1800" dirty="0" smtClean="0"/>
              <a:t>.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Automated Market Maker (AMM</a:t>
            </a:r>
            <a:r>
              <a:rPr lang="en-US" sz="1800" b="1" dirty="0" smtClean="0"/>
              <a:t>): </a:t>
            </a:r>
            <a:r>
              <a:rPr lang="en-US" sz="1800" dirty="0" err="1" smtClean="0"/>
              <a:t>Uniswap</a:t>
            </a:r>
            <a:r>
              <a:rPr lang="en-US" sz="1800" dirty="0" smtClean="0"/>
              <a:t> </a:t>
            </a:r>
            <a:r>
              <a:rPr lang="en-US" sz="1800" dirty="0"/>
              <a:t>Protocol – Facilitates automated trading and liquidity provision for carbon tokens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APIs: </a:t>
            </a:r>
            <a:r>
              <a:rPr lang="en-US" sz="1800" dirty="0" smtClean="0"/>
              <a:t>Integration </a:t>
            </a:r>
            <a:r>
              <a:rPr lang="en-US" sz="1800" dirty="0"/>
              <a:t>APIs – Connect with existing carbon credit registries and other systems.</a:t>
            </a:r>
          </a:p>
        </p:txBody>
      </p:sp>
      <p:pic>
        <p:nvPicPr>
          <p:cNvPr id="1026" name="Picture 2" descr="A Beginners Guide to Learning ReactJS | Rob Marsh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84" y="2395470"/>
            <a:ext cx="1074874" cy="72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Ethereum Logo, Ethereum Icon, Ethereum Symbol. Royalty-Free Vector  Graphic - Pixab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56" y="3366953"/>
            <a:ext cx="825193" cy="6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.js: Understanding the Complexities of JavaScript's Powerful Ecosystem  | by Mack Oyler |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949" y="4309785"/>
            <a:ext cx="1099013" cy="82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Solidity realtime compiler and runtime"/>
          <p:cNvSpPr>
            <a:spLocks noChangeAspect="1" noChangeArrowheads="1"/>
          </p:cNvSpPr>
          <p:nvPr/>
        </p:nvSpPr>
        <p:spPr bwMode="auto">
          <a:xfrm>
            <a:off x="8309019" y="405952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34" name="Picture 10" descr="solidity logo how to become a solidity develop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421" y="3350760"/>
            <a:ext cx="1068946" cy="7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Setting </a:t>
            </a:r>
            <a:r>
              <a:rPr lang="en-US" sz="1800" b="1" dirty="0"/>
              <a:t>Up the </a:t>
            </a:r>
            <a:r>
              <a:rPr lang="en-US" sz="1800" b="1" dirty="0" err="1"/>
              <a:t>Blockchain</a:t>
            </a:r>
            <a:r>
              <a:rPr lang="en-US" sz="1800" b="1" dirty="0"/>
              <a:t> Environment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o Install the </a:t>
            </a:r>
            <a:r>
              <a:rPr lang="en-US" sz="1800" dirty="0" err="1"/>
              <a:t>Ethereum</a:t>
            </a:r>
            <a:r>
              <a:rPr lang="en-US" sz="1800" dirty="0"/>
              <a:t> development framework (e.g., Truffle or Hardhat).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Developing </a:t>
            </a:r>
            <a:r>
              <a:rPr lang="en-US" sz="1800" b="1" dirty="0"/>
              <a:t>the Web and Mobile Applications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o Set up the React.js application for the web interface. </a:t>
            </a:r>
          </a:p>
          <a:p>
            <a:pPr marL="0" indent="0">
              <a:buNone/>
            </a:pPr>
            <a:r>
              <a:rPr lang="en-US" sz="1800" b="1" dirty="0" smtClean="0"/>
              <a:t>Integrating </a:t>
            </a:r>
            <a:r>
              <a:rPr lang="en-US" sz="1800" b="1" dirty="0"/>
              <a:t>Smart Contracts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o Use web3.js to interact with the deployed smart contracts from the web and mobile applications. </a:t>
            </a:r>
          </a:p>
          <a:p>
            <a:pPr marL="0" indent="0">
              <a:buNone/>
            </a:pPr>
            <a:r>
              <a:rPr lang="en-US" sz="1800" dirty="0"/>
              <a:t>o Implement necessary functions for issuing, trading, and retiring carbon credits. </a:t>
            </a:r>
          </a:p>
          <a:p>
            <a:pPr marL="0" indent="0">
              <a:buNone/>
            </a:pPr>
            <a:r>
              <a:rPr lang="en-US" sz="1800" b="1" dirty="0" smtClean="0"/>
              <a:t>Testing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o Conduct unit testing for smart contracts using tools like Mocha and Chai. </a:t>
            </a:r>
          </a:p>
          <a:p>
            <a:pPr marL="0" indent="0">
              <a:buNone/>
            </a:pPr>
            <a:r>
              <a:rPr lang="en-US" sz="1800" dirty="0"/>
              <a:t>o Perform end-to-end testing for the web and mobile applications. </a:t>
            </a:r>
          </a:p>
          <a:p>
            <a:pPr marL="0" indent="0">
              <a:buNone/>
            </a:pPr>
            <a:r>
              <a:rPr lang="en-US" sz="1800" b="1" dirty="0" smtClean="0"/>
              <a:t>Deployment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/>
              <a:t>o Deploy the web application on a cloud platform (e.g., AWS, </a:t>
            </a:r>
            <a:r>
              <a:rPr lang="en-US" sz="1800" dirty="0" err="1"/>
              <a:t>Heroku</a:t>
            </a:r>
            <a:r>
              <a:rPr lang="en-US" sz="1800" dirty="0"/>
              <a:t>). </a:t>
            </a:r>
          </a:p>
          <a:p>
            <a:pPr marL="0" indent="0">
              <a:buNone/>
            </a:pPr>
            <a:r>
              <a:rPr lang="en-US" sz="1800" dirty="0"/>
              <a:t>o Publish the mobile application on app stores (Google Play Store and Apple App Store).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1655964"/>
            <a:ext cx="5882554" cy="4572000"/>
          </a:xfr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91" y="1655964"/>
            <a:ext cx="5496645" cy="4572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7" y="1527175"/>
            <a:ext cx="5921190" cy="4572000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6" y="1527175"/>
            <a:ext cx="5458009" cy="4572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668842"/>
            <a:ext cx="5753765" cy="4572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02" y="1668842"/>
            <a:ext cx="5625434" cy="4572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3" y="-92937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/>
              <a:t>Conclusion &amp; Future Scope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8296" y="1696278"/>
            <a:ext cx="11913704" cy="5161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Enhances </a:t>
            </a:r>
            <a:r>
              <a:rPr lang="en-US" sz="2000" dirty="0"/>
              <a:t>transparency, efficiency, and security in carbon credit management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Addresses </a:t>
            </a:r>
            <a:r>
              <a:rPr lang="en-US" sz="2000" dirty="0"/>
              <a:t>fraud, verification inefficiencies, and transparency issues in the current </a:t>
            </a:r>
            <a:r>
              <a:rPr lang="en-US" sz="2000" dirty="0" smtClean="0"/>
              <a:t>market.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Automates </a:t>
            </a:r>
            <a:r>
              <a:rPr lang="en-US" sz="2000" dirty="0"/>
              <a:t>the entire lifecycle of carbon credits with real-time monitoring using </a:t>
            </a:r>
            <a:r>
              <a:rPr lang="en-US" sz="2000" dirty="0" err="1"/>
              <a:t>IoT</a:t>
            </a:r>
            <a:r>
              <a:rPr lang="en-US" sz="2000" dirty="0"/>
              <a:t> and oracles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Decentralized </a:t>
            </a:r>
            <a:r>
              <a:rPr lang="en-US" sz="2000" dirty="0"/>
              <a:t>marketplace enables peer-to-peer trading, improving liquidity and reducing costs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Future Scope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Potential for wider adoption, driving innovation in the carbon credit market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Integration </a:t>
            </a:r>
            <a:r>
              <a:rPr lang="en-US" sz="2000" dirty="0"/>
              <a:t>of advanced </a:t>
            </a:r>
            <a:r>
              <a:rPr lang="en-US" sz="2000" dirty="0" err="1"/>
              <a:t>IoT</a:t>
            </a:r>
            <a:r>
              <a:rPr lang="en-US" sz="2000" dirty="0"/>
              <a:t> devices and data oracles for more accurate environmental impact monitoring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Expansion </a:t>
            </a:r>
            <a:r>
              <a:rPr lang="en-US" sz="2000" dirty="0"/>
              <a:t>of the decentralized marketplace to include more participants and foster global collaboration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Further </a:t>
            </a:r>
            <a:r>
              <a:rPr lang="en-US" sz="2000" dirty="0"/>
              <a:t>development can accelerate global carbon offsetting and sustainability efforts.</a:t>
            </a:r>
            <a:endParaRPr lang="en-US" sz="2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r>
              <a:rPr lang="en-US" b="1" dirty="0" smtClean="0"/>
              <a:t>Team Members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40904" y="1659823"/>
          <a:ext cx="10237959" cy="43159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12653"/>
                <a:gridCol w="3412653"/>
                <a:gridCol w="3412653"/>
              </a:tblGrid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Roll</a:t>
                      </a:r>
                      <a:r>
                        <a:rPr lang="en-US" sz="2000" baseline="0" dirty="0" smtClean="0"/>
                        <a:t> No.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Exam</a:t>
                      </a:r>
                      <a:r>
                        <a:rPr lang="en-US" sz="2000" baseline="0" dirty="0" smtClean="0"/>
                        <a:t> Seat No.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Name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B1900808589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Amol Netke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B1900808651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Yogesh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Zade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B1900808549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Harsh </a:t>
                      </a:r>
                      <a:r>
                        <a:rPr lang="en-US" sz="2000" dirty="0" err="1" smtClean="0"/>
                        <a:t>Satwani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B1900808635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Yuvrajsing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Solanke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57518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Thank You!</a:t>
            </a:r>
            <a:endParaRPr lang="en-US" sz="8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BLOCKCHAIN-BASED CARBON CREDIT SYSTEM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Introduction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Literature </a:t>
            </a:r>
            <a:r>
              <a:rPr lang="en-US" sz="2400" b="1" dirty="0">
                <a:solidFill>
                  <a:schemeClr val="tx2"/>
                </a:solidFill>
              </a:rPr>
              <a:t>Review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Problem </a:t>
            </a:r>
            <a:r>
              <a:rPr lang="en-US" sz="2400" b="1" dirty="0">
                <a:solidFill>
                  <a:schemeClr val="tx2"/>
                </a:solidFill>
              </a:rPr>
              <a:t>Statement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Objectives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Scope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System Architecture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System Implementation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Results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Conclusion &amp; Future Scope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What are Carbon Credits?</a:t>
            </a:r>
            <a:endParaRPr lang="en-US" sz="1800" b="1" dirty="0"/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A carbon credit is a permit or allowance that grants industries the right to emit a specified amount of carbon dioxide (CO2) or equivalent greenhouse gases. Typically, one carbon credit allows for the emission of one ton of CO2</a:t>
            </a:r>
            <a:r>
              <a:rPr lang="en-US" sz="1800" dirty="0" smtClean="0"/>
              <a:t>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These credits are part of a cap-and-trade system where companies that reduce their emissions can sell their excess credits to other companies that need them, creating a financial incentive to lower overall emissions. </a:t>
            </a:r>
          </a:p>
          <a:p>
            <a:pPr marL="0" indent="0">
              <a:buNone/>
            </a:pPr>
            <a:r>
              <a:rPr lang="en-US" sz="1800" b="1" dirty="0" smtClean="0"/>
              <a:t>Why it's </a:t>
            </a:r>
            <a:r>
              <a:rPr lang="en-US" sz="1800" b="1" dirty="0"/>
              <a:t>i</a:t>
            </a:r>
            <a:r>
              <a:rPr lang="en-US" sz="1800" b="1" dirty="0" smtClean="0"/>
              <a:t>mportant?</a:t>
            </a:r>
          </a:p>
          <a:p>
            <a:pPr marL="0" indent="0">
              <a:buNone/>
            </a:pPr>
            <a:r>
              <a:rPr lang="en-US" sz="1800" dirty="0"/>
              <a:t>Carbon credits are vital in reducing greenhouse gas emissions but face inefficiencies and lack of trust in current </a:t>
            </a:r>
            <a:r>
              <a:rPr lang="en-US" sz="1800" dirty="0" smtClean="0"/>
              <a:t>systems</a:t>
            </a:r>
            <a:r>
              <a:rPr lang="en-US" sz="1800" dirty="0"/>
              <a:t> </a:t>
            </a:r>
            <a:r>
              <a:rPr lang="en-US" sz="1800" dirty="0" smtClean="0"/>
              <a:t>such as:</a:t>
            </a: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Fragmented systems across regions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Lack of transparency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High transaction costs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Goal</a:t>
            </a:r>
          </a:p>
          <a:p>
            <a:pPr marL="0" indent="0">
              <a:buNone/>
            </a:pPr>
            <a:r>
              <a:rPr lang="en-US" sz="1800" dirty="0" smtClean="0"/>
              <a:t>To develop </a:t>
            </a:r>
            <a:r>
              <a:rPr lang="en-US" sz="1800" dirty="0"/>
              <a:t>a transparent and efficient </a:t>
            </a:r>
            <a:r>
              <a:rPr lang="en-US" sz="1800" dirty="0" err="1"/>
              <a:t>blockchain</a:t>
            </a:r>
            <a:r>
              <a:rPr lang="en-US" sz="1800" dirty="0"/>
              <a:t> solution to improve the carbon credit system.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Literature Review</a:t>
            </a:r>
            <a:endParaRPr lang="en-US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573088" y="1560512"/>
          <a:ext cx="11022012" cy="454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9351"/>
                <a:gridCol w="3039415"/>
                <a:gridCol w="2137892"/>
                <a:gridCol w="4125354"/>
              </a:tblGrid>
              <a:tr h="471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 anchor="ctr"/>
                </a:tc>
              </a:tr>
              <a:tr h="2210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-based Carbon Credit Ecosystem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Soheil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Saraji</a:t>
                      </a:r>
                      <a:r>
                        <a:rPr lang="en-US" dirty="0" smtClean="0"/>
                        <a:t>, Dr. Mike </a:t>
                      </a:r>
                      <a:r>
                        <a:rPr lang="en-US" dirty="0" err="1" smtClean="0"/>
                        <a:t>Borowczak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Proposes a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ecosystem for carbon credits to improve transparency, standardize trading, and reduce transaction costs.</a:t>
                      </a:r>
                      <a:endParaRPr lang="en-US" dirty="0"/>
                    </a:p>
                  </a:txBody>
                  <a:tcPr anchor="ctr"/>
                </a:tc>
              </a:tr>
              <a:tr h="18615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Leveraging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in Energy Transition and </a:t>
                      </a:r>
                      <a:r>
                        <a:rPr lang="en-US" dirty="0" err="1" smtClean="0"/>
                        <a:t>Decarbonization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Surekha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Deshmukh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Explores </a:t>
                      </a:r>
                      <a:r>
                        <a:rPr lang="en-US" dirty="0" err="1" smtClean="0"/>
                        <a:t>blockchain’s</a:t>
                      </a:r>
                      <a:r>
                        <a:rPr lang="en-US" dirty="0" smtClean="0"/>
                        <a:t> role in energy transition, peer-to-peer trading, and grid optimization for </a:t>
                      </a:r>
                      <a:r>
                        <a:rPr lang="en-US" dirty="0" err="1" smtClean="0"/>
                        <a:t>decarbonization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BLOCKCHAIN-BASED </a:t>
            </a:r>
            <a:r>
              <a:rPr lang="en-US" dirty="0"/>
              <a:t>CARBON CREDIT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Literature Review</a:t>
            </a:r>
            <a:endParaRPr lang="en-US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</p:nvPr>
        </p:nvGraphicFramePr>
        <p:xfrm>
          <a:off x="669701" y="1534754"/>
          <a:ext cx="10951156" cy="4659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2586"/>
                <a:gridCol w="3116688"/>
                <a:gridCol w="2279560"/>
                <a:gridCol w="4022322"/>
              </a:tblGrid>
              <a:tr h="442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 anchor="ctr"/>
                </a:tc>
              </a:tr>
              <a:tr h="20733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 Digital Carbon Credits Ecosystem, Powered by </a:t>
                      </a:r>
                      <a:r>
                        <a:rPr lang="en-US" dirty="0" err="1" smtClean="0"/>
                        <a:t>Blockchain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Infosys Limited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Suggests using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to create a unified and transparent carbon credit platform, improving pricing and reducing intermediaries.</a:t>
                      </a:r>
                      <a:endParaRPr lang="en-US" dirty="0"/>
                    </a:p>
                  </a:txBody>
                  <a:tcPr anchor="ctr"/>
                </a:tc>
              </a:tr>
              <a:tr h="214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Leveraging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in Energy Transition and </a:t>
                      </a:r>
                      <a:r>
                        <a:rPr lang="en-US" dirty="0" err="1" smtClean="0"/>
                        <a:t>Decarbonization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Seong-Kyu</a:t>
                      </a:r>
                      <a:r>
                        <a:rPr lang="en-US" dirty="0" smtClean="0"/>
                        <a:t> Kim, Jun-Ho Huh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Focuses on using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to verify carbon credits in alignment with the UN SDGs, using AI and big data for anomaly detection and verification.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Problem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/>
              <a:t>To develop a decentralized </a:t>
            </a:r>
            <a:r>
              <a:rPr lang="en-US" sz="1800" b="1" i="1" dirty="0" err="1"/>
              <a:t>blockchain</a:t>
            </a:r>
            <a:r>
              <a:rPr lang="en-US" sz="1800" b="1" i="1" dirty="0"/>
              <a:t>-based carbon credit system that ensures transparent, secure, and efficient tracking and trading of carbon credits, reducing fraud and costs while promoting trust and sustainability through automated processes</a:t>
            </a:r>
            <a:r>
              <a:rPr lang="en-US" sz="1800" b="1" i="1" dirty="0" smtClean="0"/>
              <a:t>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Current </a:t>
            </a:r>
            <a:r>
              <a:rPr lang="en-US" sz="1800" b="1" dirty="0" smtClean="0"/>
              <a:t>Issues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Fragmented </a:t>
            </a:r>
            <a:r>
              <a:rPr lang="en-US" sz="1800" dirty="0"/>
              <a:t>systems with inconsistent standards across regions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Lack </a:t>
            </a:r>
            <a:r>
              <a:rPr lang="en-US" sz="1800" dirty="0"/>
              <a:t>of transparency in issuing and trading carbon credits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High </a:t>
            </a:r>
            <a:r>
              <a:rPr lang="en-US" sz="1800" dirty="0"/>
              <a:t>transaction costs due to multiple intermediaries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Need </a:t>
            </a:r>
            <a:r>
              <a:rPr lang="en-US" sz="1800" b="1" dirty="0"/>
              <a:t>for a </a:t>
            </a:r>
            <a:r>
              <a:rPr lang="en-US" sz="1800" b="1" dirty="0" smtClean="0"/>
              <a:t>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 </a:t>
            </a:r>
            <a:r>
              <a:rPr lang="en-US" sz="1800" dirty="0"/>
              <a:t>decentralized, </a:t>
            </a:r>
            <a:r>
              <a:rPr lang="en-US" sz="1800" dirty="0" err="1"/>
              <a:t>blockchain</a:t>
            </a:r>
            <a:r>
              <a:rPr lang="en-US" sz="1800" dirty="0"/>
              <a:t>-based system to ensure transparency, security, and efficiency in carbon credit tracking and trading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Reduce </a:t>
            </a:r>
            <a:r>
              <a:rPr lang="en-US" sz="1800" dirty="0"/>
              <a:t>fraud, double-counting, and transaction costs while promoting trust and sustainability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Automate </a:t>
            </a:r>
            <a:r>
              <a:rPr lang="en-US" sz="1800" dirty="0"/>
              <a:t>processes to make the system more accessible and reliable.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Enhance Transparency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Create </a:t>
            </a:r>
            <a:r>
              <a:rPr lang="en-US" sz="1800" dirty="0"/>
              <a:t>a </a:t>
            </a:r>
            <a:r>
              <a:rPr lang="en-US" sz="1800" dirty="0" err="1"/>
              <a:t>blockchain</a:t>
            </a:r>
            <a:r>
              <a:rPr lang="en-US" sz="1800" dirty="0"/>
              <a:t> platform for full transparency in carbon credit tracking (issuance, trading, </a:t>
            </a:r>
            <a:r>
              <a:rPr lang="en-US" sz="1800" dirty="0" smtClean="0"/>
              <a:t>retirement).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Use </a:t>
            </a:r>
            <a:r>
              <a:rPr lang="en-US" sz="1800" dirty="0"/>
              <a:t>smart contracts to automate and publicly record transactions, ensuring auditability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Standardize </a:t>
            </a:r>
            <a:r>
              <a:rPr lang="en-US" sz="1800" b="1" dirty="0"/>
              <a:t>Carbon Credit </a:t>
            </a:r>
            <a:r>
              <a:rPr lang="en-US" sz="1800" b="1" dirty="0" smtClean="0"/>
              <a:t>Systems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Establish </a:t>
            </a:r>
            <a:r>
              <a:rPr lang="en-US" sz="1800" dirty="0"/>
              <a:t>consistent protocols for tokenizing, minting, and burning carbon credits globally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Develop </a:t>
            </a:r>
            <a:r>
              <a:rPr lang="en-US" sz="1800" dirty="0"/>
              <a:t>a universal digital standard for integration across industries and regions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Reduce </a:t>
            </a:r>
            <a:r>
              <a:rPr lang="en-US" sz="1800" b="1" dirty="0"/>
              <a:t>Transaction </a:t>
            </a:r>
            <a:r>
              <a:rPr lang="en-US" sz="1800" b="1" dirty="0" smtClean="0"/>
              <a:t>Costs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Minimize </a:t>
            </a:r>
            <a:r>
              <a:rPr lang="en-US" sz="1800" dirty="0"/>
              <a:t>intermediaries by using a decentralized platform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Automate </a:t>
            </a:r>
            <a:r>
              <a:rPr lang="en-US" sz="1800" dirty="0"/>
              <a:t>trading and verification processes to cut administrative overhead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Increase Accessibility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Design </a:t>
            </a:r>
            <a:r>
              <a:rPr lang="en-US" sz="1800" dirty="0"/>
              <a:t>a user-friendly interface for all stakeholders (corporations, businesses, NGOs, individuals</a:t>
            </a:r>
            <a:r>
              <a:rPr lang="en-US" sz="1800" dirty="0" smtClean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Support </a:t>
            </a:r>
            <a:r>
              <a:rPr lang="en-US" sz="1800" dirty="0"/>
              <a:t>global participation with multi-language options and regional compliance.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Global Reach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system will be designed to operate across different regions and regulatory environments, enabling global participation in carbon credit trading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Stakeholder Inclusion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platform will cater to a wide range of stakeholders, including corporations, small businesses, NGOs, and individuals, ensuring accessibility for all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Interoperability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It </a:t>
            </a:r>
            <a:r>
              <a:rPr lang="en-US" sz="1800" dirty="0"/>
              <a:t>will support integration with existing carbon credit markets and platforms, ensuring a seamless connection with global initiatives</a:t>
            </a:r>
            <a:r>
              <a:rPr lang="en-US" sz="1800" dirty="0" smtClean="0"/>
              <a:t>.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Scalability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platform will be scalable to handle increasing volumes of transactions and participants as the market grows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BLOCKCHAIN-BASED CARBON CREDIT SYSTEM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iv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0</TotalTime>
  <Words>1325</Words>
  <Application>Microsoft Office PowerPoint</Application>
  <PresentationFormat>Widescreen</PresentationFormat>
  <Paragraphs>210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Calibri</vt:lpstr>
      <vt:lpstr>Courier New</vt:lpstr>
      <vt:lpstr>Georgia</vt:lpstr>
      <vt:lpstr>Montserrat</vt:lpstr>
      <vt:lpstr>Montserrat ExtraBold</vt:lpstr>
      <vt:lpstr>Montserrat Medium</vt:lpstr>
      <vt:lpstr>Proxima Nova</vt:lpstr>
      <vt:lpstr>Proxima Nova Semibold</vt:lpstr>
      <vt:lpstr>Wingdings</vt:lpstr>
      <vt:lpstr>Wingdings 2</vt:lpstr>
      <vt:lpstr>Futuristic Background by Slidesgo</vt:lpstr>
      <vt:lpstr>Slidesgo Final Pages</vt:lpstr>
      <vt:lpstr>Civic</vt:lpstr>
      <vt:lpstr>B.E. Project Stage-I Presentation Report on BLOCKCHAIN-BASED  CARBON CREDIT ECOSYSTEM</vt:lpstr>
      <vt:lpstr>Team Members</vt:lpstr>
      <vt:lpstr>Contents</vt:lpstr>
      <vt:lpstr>Introduction</vt:lpstr>
      <vt:lpstr>Literature Review</vt:lpstr>
      <vt:lpstr>Literature Review</vt:lpstr>
      <vt:lpstr>Problem Statement</vt:lpstr>
      <vt:lpstr>Objectives</vt:lpstr>
      <vt:lpstr>Scope</vt:lpstr>
      <vt:lpstr>System Architecture</vt:lpstr>
      <vt:lpstr>System Architecture</vt:lpstr>
      <vt:lpstr>System Architecture</vt:lpstr>
      <vt:lpstr>System Architecture</vt:lpstr>
      <vt:lpstr>System Architecture</vt:lpstr>
      <vt:lpstr>System Implementation</vt:lpstr>
      <vt:lpstr>Results</vt:lpstr>
      <vt:lpstr>Results</vt:lpstr>
      <vt:lpstr>Results</vt:lpstr>
      <vt:lpstr>Conclusion &amp; Future Scope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84</cp:revision>
  <dcterms:created xsi:type="dcterms:W3CDTF">2024-08-11T20:07:00Z</dcterms:created>
  <dcterms:modified xsi:type="dcterms:W3CDTF">2024-11-13T05:13:58Z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9DB3A14B34784AA8A1D37547EFE58073_12</vt:lpwstr>
  </property>
  <property fmtid="{D5CDD505-2E9C-101B-9397-08002B2CF9AE}" pid="3" name="KSOProductBuildVer">
    <vt:lpwstr>1033-12.2.0.18607</vt:lpwstr>
  </property>
</Properties>
</file>